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3" r:id="rId9"/>
    <p:sldId id="266" r:id="rId10"/>
    <p:sldId id="268" r:id="rId11"/>
    <p:sldId id="272" r:id="rId12"/>
    <p:sldId id="270" r:id="rId13"/>
    <p:sldId id="264" r:id="rId14"/>
    <p:sldId id="265" r:id="rId15"/>
    <p:sldId id="276" r:id="rId16"/>
    <p:sldId id="277" r:id="rId17"/>
    <p:sldId id="278" r:id="rId18"/>
    <p:sldId id="279" r:id="rId19"/>
    <p:sldId id="281" r:id="rId20"/>
    <p:sldId id="280" r:id="rId21"/>
    <p:sldId id="273" r:id="rId22"/>
    <p:sldId id="275" r:id="rId23"/>
  </p:sldIdLst>
  <p:sldSz cx="12192000" cy="6858000"/>
  <p:notesSz cx="7077075" cy="93630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45A4275-5827-4511-BB15-D1342B7F098A}" v="1" dt="2022-01-10T20:55:05.971"/>
    <p1510:client id="{F12F3A80-33CF-4D20-A038-92252B5EE1AF}" v="1" dt="2022-01-10T21:08:00.44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ill Worstell" userId="92dbdde84d16081f" providerId="LiveId" clId="{F12F3A80-33CF-4D20-A038-92252B5EE1AF}"/>
    <pc:docChg chg="delSld">
      <pc:chgData name="Bill Worstell" userId="92dbdde84d16081f" providerId="LiveId" clId="{F12F3A80-33CF-4D20-A038-92252B5EE1AF}" dt="2022-01-10T21:08:00.443" v="0" actId="47"/>
      <pc:docMkLst>
        <pc:docMk/>
      </pc:docMkLst>
      <pc:sldChg chg="del">
        <pc:chgData name="Bill Worstell" userId="92dbdde84d16081f" providerId="LiveId" clId="{F12F3A80-33CF-4D20-A038-92252B5EE1AF}" dt="2022-01-10T21:08:00.443" v="0" actId="47"/>
        <pc:sldMkLst>
          <pc:docMk/>
          <pc:sldMk cId="3265811471" sldId="274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069A19-7D7F-4E0F-956B-A2EAF4E6FC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14A678-1D7F-4627-9E40-4AC0DEE774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F18FD1-9EE3-40CA-8248-053E351816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8DCA0-05CB-4F9B-99B1-8E7CC3E20855}" type="datetimeFigureOut">
              <a:rPr lang="en-US" smtClean="0"/>
              <a:t>1/10/2022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5A429B-47B8-4469-A0D8-1E9DA109C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C776EF-8113-4B45-85CA-21EAA58F64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D49C33-957F-4619-90EB-3F551F080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7788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41C35-4E64-4321-8553-855C452DE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85E1F6D-B0C8-4815-9A95-D4FD88E4FC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7F4A3C-B615-4881-A9CC-C662DB266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8DCA0-05CB-4F9B-99B1-8E7CC3E20855}" type="datetimeFigureOut">
              <a:rPr lang="en-US" smtClean="0"/>
              <a:t>1/10/2022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B9FC62-B5E3-4251-9DFF-0C50341B03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727BC4-75FB-43E7-9E53-6F4D3BB6C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D49C33-957F-4619-90EB-3F551F080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4097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62CE0B0-D7F4-4A30-AA37-F6F6838E3D9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E2D9F9E-B9A6-47CD-BDBD-413A00E270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4511EC-D647-4582-A42B-62EEF8551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8DCA0-05CB-4F9B-99B1-8E7CC3E20855}" type="datetimeFigureOut">
              <a:rPr lang="en-US" smtClean="0"/>
              <a:t>1/10/2022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CBDEC6-14C8-4EA4-9F3D-8AB795D6D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F745BC-08D2-42DC-B3A5-215DED3D4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D49C33-957F-4619-90EB-3F551F080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9723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503855-1C91-40D4-BD34-57543FF683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359551-11A1-4C7C-8EF4-667BEBDDC0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271802-3C28-4217-ADEC-292818F194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8DCA0-05CB-4F9B-99B1-8E7CC3E20855}" type="datetimeFigureOut">
              <a:rPr lang="en-US" smtClean="0"/>
              <a:t>1/10/2022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0E85F2-B03D-4B7E-B636-82F7701A52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8157AD-8209-4A56-BA9C-F297090314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D49C33-957F-4619-90EB-3F551F080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6626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C065F7-FF1D-4D82-92D7-45ED6BA27E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A15343-8A9A-42B4-9027-46BCF71913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098738-A567-43B0-A971-32018F1F0C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8DCA0-05CB-4F9B-99B1-8E7CC3E20855}" type="datetimeFigureOut">
              <a:rPr lang="en-US" smtClean="0"/>
              <a:t>1/10/2022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25CA81-3E88-466D-8DD2-604B4CC948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280153-6333-48D1-A1E5-17F4EF55F5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D49C33-957F-4619-90EB-3F551F080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2254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65AB9-66F4-4D9D-ADD6-04BA2D9752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48434B-CB8F-49ED-8FD1-2C2FA489AA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1B169D-461F-43D1-B91B-F0062CBF8A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CFF0B6-B864-4A9F-A652-01F2D04B82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8DCA0-05CB-4F9B-99B1-8E7CC3E20855}" type="datetimeFigureOut">
              <a:rPr lang="en-US" smtClean="0"/>
              <a:t>1/10/2022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E9C40B-280B-4897-81CC-354FD6DBA8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CD9026-28F6-4F98-A0E9-EFB5D27DE2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D49C33-957F-4619-90EB-3F551F080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247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EFCA6-364B-4843-8004-315F66080A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B1CB7E-8A42-43DD-BD80-768DC07062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FD9C2D-3D4C-4D6E-99A3-EBF4CB76B9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132AE73-B8D4-448F-95F0-9307F9AAB8A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084FB79-A0EA-439B-BF98-666BFA008AC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7D2429C-6D91-49DC-81C4-0D5362325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8DCA0-05CB-4F9B-99B1-8E7CC3E20855}" type="datetimeFigureOut">
              <a:rPr lang="en-US" smtClean="0"/>
              <a:t>1/10/2022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03DFFA4-8C91-461B-904B-9274F9B783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14870F7-BD3C-45B4-88DC-F80CFC0C48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D49C33-957F-4619-90EB-3F551F080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9349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76D75-1B0D-4FCD-B22B-B3B2A547D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F29EC21-D276-495B-8940-45AFFAAE49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8DCA0-05CB-4F9B-99B1-8E7CC3E20855}" type="datetimeFigureOut">
              <a:rPr lang="en-US" smtClean="0"/>
              <a:t>1/10/2022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C184D0-133E-4F86-9ABC-6A382BB2AC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4871F5-0486-4E13-B14E-F0ECA3442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D49C33-957F-4619-90EB-3F551F080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9428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5AF1E2A-4269-4135-99FA-4277FA92C2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8DCA0-05CB-4F9B-99B1-8E7CC3E20855}" type="datetimeFigureOut">
              <a:rPr lang="en-US" smtClean="0"/>
              <a:t>1/10/2022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21FD516-5563-4172-8952-F70D644D9A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AF2876-BB29-486A-9959-B8E272C42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D49C33-957F-4619-90EB-3F551F080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7170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D56D4E-1BD1-4BFB-9DB2-CCB08AD919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C30357-9D16-4E08-BFB0-C3FEAFD26E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4627AD-0349-4647-90CF-0C086A6B8A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592611-5428-408E-9BC6-28429F4F66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8DCA0-05CB-4F9B-99B1-8E7CC3E20855}" type="datetimeFigureOut">
              <a:rPr lang="en-US" smtClean="0"/>
              <a:t>1/10/2022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61F97C-ECA9-4FCA-A9D5-18EC948B06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924DB1-4509-40F7-A2AF-47E1421A2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D49C33-957F-4619-90EB-3F551F080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037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A7B48A-9627-4DDE-A4DD-86BEC43E3B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2564C3-46F6-44EA-BD73-5A818B3FBEF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F5A4F2-FCFB-4E33-9689-4C5AF343FD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EBC9ED-F900-4474-84AA-18C47E1720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8DCA0-05CB-4F9B-99B1-8E7CC3E20855}" type="datetimeFigureOut">
              <a:rPr lang="en-US" smtClean="0"/>
              <a:t>1/10/2022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94B50B-E3E1-42C5-A621-5D2BBE0D5C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3EA94B-30F0-43BF-8DF1-B932D60E5A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D49C33-957F-4619-90EB-3F551F080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6942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3C2C227-CABC-4745-ACC3-FDA789B0F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7AC784-EA6E-4B82-AD6C-A202DF12A6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A35C91-E601-49D7-908A-BC42B034A5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88DCA0-05CB-4F9B-99B1-8E7CC3E20855}" type="datetimeFigureOut">
              <a:rPr lang="en-US" smtClean="0"/>
              <a:t>1/10/2022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885CFA-2A75-41F7-AD26-8F13B98C35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1145F3-177D-456D-A2E2-B3537E5EA8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D49C33-957F-4619-90EB-3F551F080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6227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7DAAED-CE7A-4E2C-9CBF-2626DC78500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err="1"/>
              <a:t>Phoswich</a:t>
            </a:r>
            <a:r>
              <a:rPr lang="en-US"/>
              <a:t> GATE Simulation</a:t>
            </a:r>
            <a:br>
              <a:rPr lang="en-US"/>
            </a:br>
            <a:r>
              <a:rPr lang="en-US"/>
              <a:t>Event Category Statistics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E47DFA-022F-450B-8BAC-C6ED72DC095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Bill Worstell</a:t>
            </a:r>
          </a:p>
          <a:p>
            <a:r>
              <a:rPr lang="en-US" err="1"/>
              <a:t>CapeSym</a:t>
            </a:r>
            <a:endParaRPr lang="en-US"/>
          </a:p>
          <a:p>
            <a:r>
              <a:rPr lang="en-US"/>
              <a:t>1/10/2022</a:t>
            </a:r>
          </a:p>
        </p:txBody>
      </p:sp>
    </p:spTree>
    <p:extLst>
      <p:ext uri="{BB962C8B-B14F-4D97-AF65-F5344CB8AC3E}">
        <p14:creationId xmlns:p14="http://schemas.microsoft.com/office/powerpoint/2010/main" val="28663343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3DFB05-B1FB-408E-878A-DD1CD4A047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847" y="0"/>
            <a:ext cx="10504305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D82A6C3-5A9B-4AB9-A098-5170482EE101}"/>
              </a:ext>
            </a:extLst>
          </p:cNvPr>
          <p:cNvSpPr txBox="1"/>
          <p:nvPr/>
        </p:nvSpPr>
        <p:spPr>
          <a:xfrm>
            <a:off x="5885792" y="1171905"/>
            <a:ext cx="4845269" cy="58477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3200">
                <a:solidFill>
                  <a:srgbClr val="FF0000"/>
                </a:solidFill>
              </a:rPr>
              <a:t>GATE </a:t>
            </a:r>
            <a:r>
              <a:rPr lang="en-US" sz="3200" err="1">
                <a:solidFill>
                  <a:srgbClr val="FF0000"/>
                </a:solidFill>
              </a:rPr>
              <a:t>CylindricalPET</a:t>
            </a:r>
            <a:r>
              <a:rPr lang="en-US" sz="3200">
                <a:solidFill>
                  <a:srgbClr val="FF0000"/>
                </a:solidFill>
              </a:rPr>
              <a:t> system</a:t>
            </a:r>
          </a:p>
        </p:txBody>
      </p:sp>
    </p:spTree>
    <p:extLst>
      <p:ext uri="{BB962C8B-B14F-4D97-AF65-F5344CB8AC3E}">
        <p14:creationId xmlns:p14="http://schemas.microsoft.com/office/powerpoint/2010/main" val="39742594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F4DFB84F-B638-45DB-88F5-47C3C792A850}"/>
              </a:ext>
            </a:extLst>
          </p:cNvPr>
          <p:cNvSpPr txBox="1"/>
          <p:nvPr/>
        </p:nvSpPr>
        <p:spPr>
          <a:xfrm>
            <a:off x="4680739" y="0"/>
            <a:ext cx="3474550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>
                <a:solidFill>
                  <a:srgbClr val="FF0000"/>
                </a:solidFill>
              </a:rPr>
              <a:t>system (depth=0)-&gt; 	</a:t>
            </a:r>
            <a:r>
              <a:rPr lang="en-US" sz="2400" err="1">
                <a:solidFill>
                  <a:srgbClr val="FF0000"/>
                </a:solidFill>
              </a:rPr>
              <a:t>cylindricalPET</a:t>
            </a:r>
            <a:endParaRPr lang="en-US" sz="2400">
              <a:solidFill>
                <a:srgbClr val="FF0000"/>
              </a:solidFill>
            </a:endParaRPr>
          </a:p>
          <a:p>
            <a:endParaRPr lang="en-US" sz="2400">
              <a:solidFill>
                <a:srgbClr val="FF0000"/>
              </a:solidFill>
            </a:endParaRPr>
          </a:p>
          <a:p>
            <a:r>
              <a:rPr lang="en-US" sz="2400" err="1">
                <a:solidFill>
                  <a:srgbClr val="FF0000"/>
                </a:solidFill>
              </a:rPr>
              <a:t>rsector</a:t>
            </a:r>
            <a:r>
              <a:rPr lang="en-US" sz="2400">
                <a:solidFill>
                  <a:srgbClr val="FF0000"/>
                </a:solidFill>
              </a:rPr>
              <a:t> (depth=1) -&gt; 	</a:t>
            </a:r>
            <a:r>
              <a:rPr lang="en-US" sz="2400" err="1">
                <a:solidFill>
                  <a:srgbClr val="FF0000"/>
                </a:solidFill>
              </a:rPr>
              <a:t>PETHead</a:t>
            </a:r>
            <a:r>
              <a:rPr lang="en-US" sz="2400">
                <a:solidFill>
                  <a:srgbClr val="FF0000"/>
                </a:solidFill>
              </a:rPr>
              <a:t>.</a:t>
            </a:r>
          </a:p>
          <a:p>
            <a:endParaRPr lang="en-US" sz="2400">
              <a:solidFill>
                <a:srgbClr val="FF0000"/>
              </a:solidFill>
            </a:endParaRPr>
          </a:p>
          <a:p>
            <a:r>
              <a:rPr lang="en-US" sz="2400">
                <a:solidFill>
                  <a:srgbClr val="FF0000"/>
                </a:solidFill>
              </a:rPr>
              <a:t>module (depth=2) -&gt; 	</a:t>
            </a:r>
            <a:r>
              <a:rPr lang="en-US" sz="2400" err="1">
                <a:solidFill>
                  <a:srgbClr val="FF0000"/>
                </a:solidFill>
              </a:rPr>
              <a:t>PETModule</a:t>
            </a:r>
            <a:endParaRPr lang="en-US" sz="2400">
              <a:solidFill>
                <a:srgbClr val="FF0000"/>
              </a:solidFill>
            </a:endParaRPr>
          </a:p>
          <a:p>
            <a:endParaRPr lang="en-US" sz="2400">
              <a:solidFill>
                <a:srgbClr val="FF0000"/>
              </a:solidFill>
            </a:endParaRPr>
          </a:p>
          <a:p>
            <a:r>
              <a:rPr lang="en-US" sz="2400">
                <a:solidFill>
                  <a:srgbClr val="FF0000"/>
                </a:solidFill>
              </a:rPr>
              <a:t>submodule (depth=3) -&gt;</a:t>
            </a:r>
          </a:p>
          <a:p>
            <a:r>
              <a:rPr lang="en-US" sz="2400">
                <a:solidFill>
                  <a:srgbClr val="FF0000"/>
                </a:solidFill>
              </a:rPr>
              <a:t>	</a:t>
            </a:r>
            <a:r>
              <a:rPr lang="en-US" sz="2400" err="1">
                <a:solidFill>
                  <a:srgbClr val="FF0000"/>
                </a:solidFill>
              </a:rPr>
              <a:t>PETSubModule</a:t>
            </a:r>
            <a:endParaRPr lang="en-US" sz="2400">
              <a:solidFill>
                <a:srgbClr val="FF0000"/>
              </a:solidFill>
            </a:endParaRPr>
          </a:p>
          <a:p>
            <a:endParaRPr lang="en-US" sz="2400">
              <a:solidFill>
                <a:srgbClr val="FF0000"/>
              </a:solidFill>
            </a:endParaRPr>
          </a:p>
          <a:p>
            <a:r>
              <a:rPr lang="en-US" sz="2400">
                <a:solidFill>
                  <a:srgbClr val="FF0000"/>
                </a:solidFill>
              </a:rPr>
              <a:t>crystal (depth=4) -&gt;</a:t>
            </a:r>
          </a:p>
          <a:p>
            <a:r>
              <a:rPr lang="en-US" sz="2400">
                <a:solidFill>
                  <a:srgbClr val="FF0000"/>
                </a:solidFill>
              </a:rPr>
              <a:t>	</a:t>
            </a:r>
            <a:r>
              <a:rPr lang="en-US" sz="2400" err="1">
                <a:solidFill>
                  <a:srgbClr val="FF0000"/>
                </a:solidFill>
              </a:rPr>
              <a:t>PETCrystal</a:t>
            </a:r>
            <a:endParaRPr lang="en-US" sz="2400">
              <a:solidFill>
                <a:srgbClr val="FF0000"/>
              </a:solidFill>
            </a:endParaRPr>
          </a:p>
          <a:p>
            <a:endParaRPr lang="en-US" sz="2400">
              <a:solidFill>
                <a:srgbClr val="FF0000"/>
              </a:solidFill>
            </a:endParaRPr>
          </a:p>
          <a:p>
            <a:r>
              <a:rPr lang="en-US" sz="2400">
                <a:solidFill>
                  <a:srgbClr val="FF0000"/>
                </a:solidFill>
              </a:rPr>
              <a:t>layer (depth=5) -&gt;</a:t>
            </a:r>
          </a:p>
          <a:p>
            <a:r>
              <a:rPr lang="en-US" sz="2400">
                <a:solidFill>
                  <a:srgbClr val="FF0000"/>
                </a:solidFill>
              </a:rPr>
              <a:t>	CZC</a:t>
            </a:r>
          </a:p>
          <a:p>
            <a:r>
              <a:rPr lang="en-US" sz="2400">
                <a:solidFill>
                  <a:srgbClr val="FF0000"/>
                </a:solidFill>
              </a:rPr>
              <a:t>	BGO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300203-6544-466B-B412-E8DA5F632F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600222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E6BE620-3D43-4C33-B957-1D51358E10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9278" y="0"/>
            <a:ext cx="42827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4914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F4DFB84F-B638-45DB-88F5-47C3C792A850}"/>
              </a:ext>
            </a:extLst>
          </p:cNvPr>
          <p:cNvSpPr txBox="1"/>
          <p:nvPr/>
        </p:nvSpPr>
        <p:spPr>
          <a:xfrm>
            <a:off x="226211" y="0"/>
            <a:ext cx="6096000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err="1"/>
              <a:t>cylindricalPET</a:t>
            </a:r>
            <a:r>
              <a:rPr lang="en-US"/>
              <a:t> is defined as a cylinder in the world, with a non zero inner radius.</a:t>
            </a:r>
          </a:p>
          <a:p>
            <a:endParaRPr lang="en-US"/>
          </a:p>
          <a:p>
            <a:r>
              <a:rPr lang="en-US"/>
              <a:t>    </a:t>
            </a:r>
            <a:r>
              <a:rPr lang="en-US" err="1"/>
              <a:t>rsector</a:t>
            </a:r>
            <a:r>
              <a:rPr lang="en-US"/>
              <a:t> (depth=1) is defined as a box, and repeated with a ring repeater in </a:t>
            </a:r>
            <a:r>
              <a:rPr lang="en-US" err="1"/>
              <a:t>cylindricalPET</a:t>
            </a:r>
            <a:r>
              <a:rPr lang="en-US"/>
              <a:t>.</a:t>
            </a:r>
          </a:p>
          <a:p>
            <a:endParaRPr lang="en-US"/>
          </a:p>
          <a:p>
            <a:r>
              <a:rPr lang="en-US"/>
              <a:t>    module (depth=2) is a box inside </a:t>
            </a:r>
            <a:r>
              <a:rPr lang="en-US" err="1"/>
              <a:t>rsector</a:t>
            </a:r>
            <a:r>
              <a:rPr lang="en-US"/>
              <a:t>. It is repeated by a </a:t>
            </a:r>
            <a:r>
              <a:rPr lang="en-US" err="1"/>
              <a:t>cubicarray</a:t>
            </a:r>
            <a:r>
              <a:rPr lang="en-US"/>
              <a:t> repeater with no X repetition (</a:t>
            </a:r>
            <a:r>
              <a:rPr lang="en-US" err="1"/>
              <a:t>repeatNumberX</a:t>
            </a:r>
            <a:r>
              <a:rPr lang="en-US"/>
              <a:t> = 1). This level is optional.</a:t>
            </a:r>
          </a:p>
          <a:p>
            <a:endParaRPr lang="en-US"/>
          </a:p>
          <a:p>
            <a:r>
              <a:rPr lang="en-US"/>
              <a:t>    submodule (depth=3) is a box inside module. It is repeated by a </a:t>
            </a:r>
            <a:r>
              <a:rPr lang="en-US" err="1"/>
              <a:t>cubicarray</a:t>
            </a:r>
            <a:r>
              <a:rPr lang="en-US"/>
              <a:t> repeater with no X repetition (</a:t>
            </a:r>
            <a:r>
              <a:rPr lang="en-US" err="1"/>
              <a:t>repeatNumberX</a:t>
            </a:r>
            <a:r>
              <a:rPr lang="en-US"/>
              <a:t> = 1). This level is optional.</a:t>
            </a:r>
          </a:p>
          <a:p>
            <a:endParaRPr lang="en-US"/>
          </a:p>
          <a:p>
            <a:r>
              <a:rPr lang="en-US"/>
              <a:t>    crystal (depth=4) is a box inside submodule. It is repeated by a </a:t>
            </a:r>
            <a:r>
              <a:rPr lang="en-US" err="1"/>
              <a:t>cubicarray</a:t>
            </a:r>
            <a:r>
              <a:rPr lang="en-US"/>
              <a:t> repeater with no X repetition (</a:t>
            </a:r>
            <a:r>
              <a:rPr lang="en-US" err="1"/>
              <a:t>repeatNumberX</a:t>
            </a:r>
            <a:r>
              <a:rPr lang="en-US"/>
              <a:t> = 1).</a:t>
            </a:r>
          </a:p>
          <a:p>
            <a:endParaRPr lang="en-US"/>
          </a:p>
          <a:p>
            <a:r>
              <a:rPr lang="en-US"/>
              <a:t>    layer (depth=5) is a (or several, in the case of a </a:t>
            </a:r>
            <a:r>
              <a:rPr lang="en-US" err="1"/>
              <a:t>phoswich</a:t>
            </a:r>
            <a:r>
              <a:rPr lang="en-US"/>
              <a:t> system) radially arranged box(es) inside crystal. A repeater should not be used for layers, but then should build them one by one in the macro. layer must be set as a sensible detector with the macro command:</a:t>
            </a:r>
          </a:p>
          <a:p>
            <a:r>
              <a:rPr lang="en-US"/>
              <a:t>			/</a:t>
            </a:r>
            <a:r>
              <a:rPr lang="en-US" err="1"/>
              <a:t>attachCrystalSD</a:t>
            </a:r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4F834F0-09A6-412B-A253-7BA0472BC339}"/>
              </a:ext>
            </a:extLst>
          </p:cNvPr>
          <p:cNvSpPr txBox="1"/>
          <p:nvPr/>
        </p:nvSpPr>
        <p:spPr>
          <a:xfrm>
            <a:off x="6403157" y="0"/>
            <a:ext cx="5040983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system (depth=0)-&gt; 	</a:t>
            </a:r>
            <a:r>
              <a:rPr kumimoji="0" lang="en-US" sz="2400" b="0" i="0" u="none" strike="noStrike" kern="1200" cap="none" spc="0" normalizeH="0" baseline="0" noProof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cylindricalPET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rsector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(depth=1) -&gt; 	</a:t>
            </a:r>
            <a:r>
              <a:rPr kumimoji="0" lang="en-US" sz="2400" b="0" i="0" u="none" strike="noStrike" kern="1200" cap="none" spc="0" normalizeH="0" baseline="0" noProof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PETHead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module (depth=2) -&gt; 	</a:t>
            </a:r>
            <a:r>
              <a:rPr kumimoji="0" lang="en-US" sz="2400" b="0" i="0" u="none" strike="noStrike" kern="1200" cap="none" spc="0" normalizeH="0" baseline="0" noProof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PETModule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submodule (depth=3) -&gt;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	</a:t>
            </a:r>
            <a:r>
              <a:rPr kumimoji="0" lang="en-US" sz="2400" b="0" i="0" u="none" strike="noStrike" kern="1200" cap="none" spc="0" normalizeH="0" baseline="0" noProof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PETSubModule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crystal (depth=4) -&gt;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	</a:t>
            </a:r>
            <a:r>
              <a:rPr kumimoji="0" lang="en-US" sz="2400" b="0" i="0" u="none" strike="noStrike" kern="1200" cap="none" spc="0" normalizeH="0" baseline="0" noProof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PETCrystal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layer (depth=5) -&gt;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	CZC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	BGO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2877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BAF791C-070F-4A36-860D-179431C11F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847" y="0"/>
            <a:ext cx="10504305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F37C055-F349-4425-9615-6B3140244210}"/>
              </a:ext>
            </a:extLst>
          </p:cNvPr>
          <p:cNvSpPr txBox="1"/>
          <p:nvPr/>
        </p:nvSpPr>
        <p:spPr>
          <a:xfrm>
            <a:off x="6876785" y="1749973"/>
            <a:ext cx="3412842" cy="107721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3200">
                <a:solidFill>
                  <a:srgbClr val="FF0000"/>
                </a:solidFill>
              </a:rPr>
              <a:t>GATE sensitive detectors</a:t>
            </a:r>
          </a:p>
        </p:txBody>
      </p:sp>
    </p:spTree>
    <p:extLst>
      <p:ext uri="{BB962C8B-B14F-4D97-AF65-F5344CB8AC3E}">
        <p14:creationId xmlns:p14="http://schemas.microsoft.com/office/powerpoint/2010/main" val="22957171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456A752-D140-4091-8434-8DC32B72FF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847" y="0"/>
            <a:ext cx="10504305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BEF2C14-717C-4331-9EFA-BF0F883B39F3}"/>
              </a:ext>
            </a:extLst>
          </p:cNvPr>
          <p:cNvSpPr txBox="1"/>
          <p:nvPr/>
        </p:nvSpPr>
        <p:spPr>
          <a:xfrm>
            <a:off x="6340758" y="4861035"/>
            <a:ext cx="3412842" cy="58477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3200">
                <a:solidFill>
                  <a:srgbClr val="FF0000"/>
                </a:solidFill>
              </a:rPr>
              <a:t>GATE </a:t>
            </a:r>
            <a:r>
              <a:rPr lang="en-US" sz="3200" err="1">
                <a:solidFill>
                  <a:srgbClr val="FF0000"/>
                </a:solidFill>
              </a:rPr>
              <a:t>crystalSD</a:t>
            </a:r>
            <a:endParaRPr lang="en-US" sz="32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53271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559161B-B3AC-4011-80BD-7E3EB80C8D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5081" y="0"/>
            <a:ext cx="4486919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804BFF0-8D69-41B3-A350-01D1B5677001}"/>
              </a:ext>
            </a:extLst>
          </p:cNvPr>
          <p:cNvSpPr txBox="1"/>
          <p:nvPr/>
        </p:nvSpPr>
        <p:spPr>
          <a:xfrm>
            <a:off x="5585953" y="3986981"/>
            <a:ext cx="2193642" cy="206210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3200">
                <a:solidFill>
                  <a:srgbClr val="FF0000"/>
                </a:solidFill>
              </a:rPr>
              <a:t>Selecting</a:t>
            </a:r>
          </a:p>
          <a:p>
            <a:r>
              <a:rPr lang="en-US" sz="3200">
                <a:solidFill>
                  <a:srgbClr val="FF0000"/>
                </a:solidFill>
              </a:rPr>
              <a:t>Outputs</a:t>
            </a:r>
          </a:p>
          <a:p>
            <a:r>
              <a:rPr lang="en-US" sz="3200">
                <a:solidFill>
                  <a:srgbClr val="FF0000"/>
                </a:solidFill>
              </a:rPr>
              <a:t>and Setting Run Length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412284F-EA2E-4C06-ACE2-2605B552EC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3602" y="0"/>
            <a:ext cx="5411043" cy="67913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5FC7A9E-DDB5-4817-ABAE-EDB6ED226EC9}"/>
              </a:ext>
            </a:extLst>
          </p:cNvPr>
          <p:cNvSpPr txBox="1"/>
          <p:nvPr/>
        </p:nvSpPr>
        <p:spPr>
          <a:xfrm>
            <a:off x="4403407" y="1675080"/>
            <a:ext cx="2193642" cy="156966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3200">
                <a:solidFill>
                  <a:srgbClr val="FF0000"/>
                </a:solidFill>
              </a:rPr>
              <a:t>Attaching</a:t>
            </a:r>
          </a:p>
          <a:p>
            <a:r>
              <a:rPr lang="en-US" sz="3200">
                <a:solidFill>
                  <a:srgbClr val="FF0000"/>
                </a:solidFill>
              </a:rPr>
              <a:t>Sensitive</a:t>
            </a:r>
          </a:p>
          <a:p>
            <a:r>
              <a:rPr lang="en-US" sz="3200">
                <a:solidFill>
                  <a:srgbClr val="FF0000"/>
                </a:solidFill>
              </a:rPr>
              <a:t>Detectors</a:t>
            </a:r>
          </a:p>
        </p:txBody>
      </p:sp>
    </p:spTree>
    <p:extLst>
      <p:ext uri="{BB962C8B-B14F-4D97-AF65-F5344CB8AC3E}">
        <p14:creationId xmlns:p14="http://schemas.microsoft.com/office/powerpoint/2010/main" val="14541142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06E0632-5155-4811-A3F4-DA5CB2B2B7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050" y="0"/>
            <a:ext cx="112979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AF61C69-1ED5-4F43-93C9-1B470419FAB0}"/>
              </a:ext>
            </a:extLst>
          </p:cNvPr>
          <p:cNvSpPr txBox="1"/>
          <p:nvPr/>
        </p:nvSpPr>
        <p:spPr>
          <a:xfrm>
            <a:off x="6988458" y="1860660"/>
            <a:ext cx="3412842" cy="58477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3200">
                <a:solidFill>
                  <a:srgbClr val="FF0000"/>
                </a:solidFill>
              </a:rPr>
              <a:t>GATE Data output</a:t>
            </a:r>
          </a:p>
        </p:txBody>
      </p:sp>
    </p:spTree>
    <p:extLst>
      <p:ext uri="{BB962C8B-B14F-4D97-AF65-F5344CB8AC3E}">
        <p14:creationId xmlns:p14="http://schemas.microsoft.com/office/powerpoint/2010/main" val="21134039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0B84726-0F27-4696-AFE7-0C7CC2AE97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050" y="0"/>
            <a:ext cx="112979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C2B15CC-740D-4DD4-AE96-6118C2D94F00}"/>
              </a:ext>
            </a:extLst>
          </p:cNvPr>
          <p:cNvSpPr txBox="1"/>
          <p:nvPr/>
        </p:nvSpPr>
        <p:spPr>
          <a:xfrm>
            <a:off x="8055258" y="1879710"/>
            <a:ext cx="3412842" cy="107721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3200">
                <a:solidFill>
                  <a:srgbClr val="FF0000"/>
                </a:solidFill>
              </a:rPr>
              <a:t>GATE ASCII and binary outputs</a:t>
            </a:r>
          </a:p>
        </p:txBody>
      </p:sp>
    </p:spTree>
    <p:extLst>
      <p:ext uri="{BB962C8B-B14F-4D97-AF65-F5344CB8AC3E}">
        <p14:creationId xmlns:p14="http://schemas.microsoft.com/office/powerpoint/2010/main" val="9798016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E162A75-30FF-4282-BCCD-F70611F439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435" y="0"/>
            <a:ext cx="1095913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072E40F-52EE-48BB-9DB8-220C54168F8A}"/>
              </a:ext>
            </a:extLst>
          </p:cNvPr>
          <p:cNvSpPr txBox="1"/>
          <p:nvPr/>
        </p:nvSpPr>
        <p:spPr>
          <a:xfrm>
            <a:off x="8055258" y="1879710"/>
            <a:ext cx="3412842" cy="107721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3200">
                <a:solidFill>
                  <a:srgbClr val="FF0000"/>
                </a:solidFill>
              </a:rPr>
              <a:t>GATE ASCII/binary output format</a:t>
            </a:r>
          </a:p>
        </p:txBody>
      </p:sp>
    </p:spTree>
    <p:extLst>
      <p:ext uri="{BB962C8B-B14F-4D97-AF65-F5344CB8AC3E}">
        <p14:creationId xmlns:p14="http://schemas.microsoft.com/office/powerpoint/2010/main" val="42941734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2E07AC5-4AE9-4F0E-8DBB-E16C4E3DB6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403" t="48479" r="12731" b="6615"/>
          <a:stretch/>
        </p:blipFill>
        <p:spPr>
          <a:xfrm>
            <a:off x="209550" y="4294039"/>
            <a:ext cx="5514974" cy="250507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D3B7854-C610-4051-AF82-068212387B9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5905"/>
          <a:stretch/>
        </p:blipFill>
        <p:spPr>
          <a:xfrm>
            <a:off x="0" y="288930"/>
            <a:ext cx="12192000" cy="339724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A6B3BF6-BADA-4624-B95A-A0227007B5BB}"/>
              </a:ext>
            </a:extLst>
          </p:cNvPr>
          <p:cNvSpPr txBox="1"/>
          <p:nvPr/>
        </p:nvSpPr>
        <p:spPr>
          <a:xfrm>
            <a:off x="428625" y="3985113"/>
            <a:ext cx="876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FF0000"/>
                </a:solidFill>
              </a:rPr>
              <a:t>Run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9EE9CC-7175-4D11-975B-F4C4A7FFB39F}"/>
              </a:ext>
            </a:extLst>
          </p:cNvPr>
          <p:cNvSpPr txBox="1"/>
          <p:nvPr/>
        </p:nvSpPr>
        <p:spPr>
          <a:xfrm>
            <a:off x="966787" y="3786636"/>
            <a:ext cx="876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Event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014CB9C-DF09-4B2B-A112-6ED5D1BD810B}"/>
              </a:ext>
            </a:extLst>
          </p:cNvPr>
          <p:cNvSpPr txBox="1"/>
          <p:nvPr/>
        </p:nvSpPr>
        <p:spPr>
          <a:xfrm>
            <a:off x="3028950" y="4155968"/>
            <a:ext cx="876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FF0000"/>
                </a:solidFill>
              </a:rPr>
              <a:t>Crystal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4DC6183-0977-48E9-912C-A74C719DF408}"/>
              </a:ext>
            </a:extLst>
          </p:cNvPr>
          <p:cNvSpPr txBox="1"/>
          <p:nvPr/>
        </p:nvSpPr>
        <p:spPr>
          <a:xfrm>
            <a:off x="3467100" y="3800447"/>
            <a:ext cx="876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Layer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C719002-9913-47CC-B231-CAD9F7BB0EA0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866775" y="3429000"/>
            <a:ext cx="0" cy="556113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9B5F5E9-C0FA-4FFE-ABA0-D2A30DBF8EE2}"/>
              </a:ext>
            </a:extLst>
          </p:cNvPr>
          <p:cNvCxnSpPr>
            <a:cxnSpLocks/>
          </p:cNvCxnSpPr>
          <p:nvPr/>
        </p:nvCxnSpPr>
        <p:spPr>
          <a:xfrm flipV="1">
            <a:off x="1304925" y="3314728"/>
            <a:ext cx="0" cy="556113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83DB996-14C6-4F39-9572-F1A1311383D2}"/>
              </a:ext>
            </a:extLst>
          </p:cNvPr>
          <p:cNvCxnSpPr>
            <a:cxnSpLocks/>
          </p:cNvCxnSpPr>
          <p:nvPr/>
        </p:nvCxnSpPr>
        <p:spPr>
          <a:xfrm flipV="1">
            <a:off x="3467100" y="3314728"/>
            <a:ext cx="0" cy="83417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287E199-5192-4693-A0EA-058DD127EEDC}"/>
              </a:ext>
            </a:extLst>
          </p:cNvPr>
          <p:cNvCxnSpPr>
            <a:cxnSpLocks/>
          </p:cNvCxnSpPr>
          <p:nvPr/>
        </p:nvCxnSpPr>
        <p:spPr>
          <a:xfrm flipV="1">
            <a:off x="3829050" y="3244334"/>
            <a:ext cx="0" cy="556113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E1885F49-FA62-439B-AEEF-32F9AB37A6B2}"/>
              </a:ext>
            </a:extLst>
          </p:cNvPr>
          <p:cNvSpPr txBox="1"/>
          <p:nvPr/>
        </p:nvSpPr>
        <p:spPr>
          <a:xfrm>
            <a:off x="8160033" y="441435"/>
            <a:ext cx="3412842" cy="58477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3200">
                <a:solidFill>
                  <a:srgbClr val="FF0000"/>
                </a:solidFill>
              </a:rPr>
              <a:t>GATE Hits Output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53516B23-05E4-4CF7-8D8D-8F1EA0BCFE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4275" y="4234045"/>
            <a:ext cx="4657725" cy="263309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9E23AE7E-A138-4316-8EAA-F13384FFAA6F}"/>
              </a:ext>
            </a:extLst>
          </p:cNvPr>
          <p:cNvSpPr txBox="1"/>
          <p:nvPr/>
        </p:nvSpPr>
        <p:spPr>
          <a:xfrm>
            <a:off x="4405312" y="3870841"/>
            <a:ext cx="876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Time (s)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5C6BF38-9B4D-4E8F-B4D6-6CB95FA031AC}"/>
              </a:ext>
            </a:extLst>
          </p:cNvPr>
          <p:cNvCxnSpPr>
            <a:cxnSpLocks/>
          </p:cNvCxnSpPr>
          <p:nvPr/>
        </p:nvCxnSpPr>
        <p:spPr>
          <a:xfrm flipV="1">
            <a:off x="4767262" y="3314728"/>
            <a:ext cx="0" cy="556113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47DDCE40-38D7-4244-A314-2E4127E70DEF}"/>
              </a:ext>
            </a:extLst>
          </p:cNvPr>
          <p:cNvSpPr txBox="1"/>
          <p:nvPr/>
        </p:nvSpPr>
        <p:spPr>
          <a:xfrm>
            <a:off x="5724524" y="3732870"/>
            <a:ext cx="876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Energy</a:t>
            </a:r>
          </a:p>
          <a:p>
            <a:r>
              <a:rPr lang="en-US">
                <a:solidFill>
                  <a:srgbClr val="FF0000"/>
                </a:solidFill>
              </a:rPr>
              <a:t>(MeV)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5430CFC-1E79-4103-9B4E-C335067ADE9A}"/>
              </a:ext>
            </a:extLst>
          </p:cNvPr>
          <p:cNvCxnSpPr>
            <a:cxnSpLocks/>
          </p:cNvCxnSpPr>
          <p:nvPr/>
        </p:nvCxnSpPr>
        <p:spPr>
          <a:xfrm flipV="1">
            <a:off x="6086474" y="3176757"/>
            <a:ext cx="0" cy="556113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CA95EB68-C8F6-42F9-8567-C5839E18FA0E}"/>
              </a:ext>
            </a:extLst>
          </p:cNvPr>
          <p:cNvSpPr txBox="1"/>
          <p:nvPr/>
        </p:nvSpPr>
        <p:spPr>
          <a:xfrm>
            <a:off x="6429375" y="3914719"/>
            <a:ext cx="876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Range</a:t>
            </a:r>
          </a:p>
          <a:p>
            <a:r>
              <a:rPr lang="en-US">
                <a:solidFill>
                  <a:srgbClr val="FF0000"/>
                </a:solidFill>
              </a:rPr>
              <a:t>(mm)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3523B05-6EED-4901-8425-BBAD3A8E335C}"/>
              </a:ext>
            </a:extLst>
          </p:cNvPr>
          <p:cNvCxnSpPr>
            <a:cxnSpLocks/>
          </p:cNvCxnSpPr>
          <p:nvPr/>
        </p:nvCxnSpPr>
        <p:spPr>
          <a:xfrm flipV="1">
            <a:off x="6791325" y="3358606"/>
            <a:ext cx="0" cy="556113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2D865952-F537-4CCA-92B4-BE1914400B9F}"/>
              </a:ext>
            </a:extLst>
          </p:cNvPr>
          <p:cNvSpPr txBox="1"/>
          <p:nvPr/>
        </p:nvSpPr>
        <p:spPr>
          <a:xfrm>
            <a:off x="7260432" y="3800447"/>
            <a:ext cx="376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X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B1B7719-FBE0-46A0-B0C3-C03025278625}"/>
              </a:ext>
            </a:extLst>
          </p:cNvPr>
          <p:cNvCxnSpPr>
            <a:cxnSpLocks/>
          </p:cNvCxnSpPr>
          <p:nvPr/>
        </p:nvCxnSpPr>
        <p:spPr>
          <a:xfrm flipV="1">
            <a:off x="7419975" y="3176757"/>
            <a:ext cx="0" cy="556113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C57701BB-E921-41AD-8B1C-D430EE5ACB62}"/>
              </a:ext>
            </a:extLst>
          </p:cNvPr>
          <p:cNvSpPr txBox="1"/>
          <p:nvPr/>
        </p:nvSpPr>
        <p:spPr>
          <a:xfrm>
            <a:off x="7946231" y="3800447"/>
            <a:ext cx="376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Y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51390C4-F360-40AE-A54F-41530EA27EFA}"/>
              </a:ext>
            </a:extLst>
          </p:cNvPr>
          <p:cNvCxnSpPr>
            <a:cxnSpLocks/>
          </p:cNvCxnSpPr>
          <p:nvPr/>
        </p:nvCxnSpPr>
        <p:spPr>
          <a:xfrm flipV="1">
            <a:off x="8105774" y="3176757"/>
            <a:ext cx="0" cy="556113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A163AC6E-F9AE-420B-AF20-3D1BD7567A06}"/>
              </a:ext>
            </a:extLst>
          </p:cNvPr>
          <p:cNvSpPr txBox="1"/>
          <p:nvPr/>
        </p:nvSpPr>
        <p:spPr>
          <a:xfrm>
            <a:off x="8472487" y="3787150"/>
            <a:ext cx="376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Z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BBCE0E0C-B92B-4CA8-BCB0-BEE63DD52E49}"/>
              </a:ext>
            </a:extLst>
          </p:cNvPr>
          <p:cNvCxnSpPr>
            <a:cxnSpLocks/>
          </p:cNvCxnSpPr>
          <p:nvPr/>
        </p:nvCxnSpPr>
        <p:spPr>
          <a:xfrm flipV="1">
            <a:off x="8632030" y="3163460"/>
            <a:ext cx="0" cy="556113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1678A831-CCA4-4234-AF1B-CAC0F2385F7C}"/>
              </a:ext>
            </a:extLst>
          </p:cNvPr>
          <p:cNvCxnSpPr>
            <a:cxnSpLocks/>
          </p:cNvCxnSpPr>
          <p:nvPr/>
        </p:nvCxnSpPr>
        <p:spPr>
          <a:xfrm flipV="1">
            <a:off x="11182350" y="3246192"/>
            <a:ext cx="0" cy="556113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78182DFD-B4DE-4574-8245-A00A399E0C7E}"/>
              </a:ext>
            </a:extLst>
          </p:cNvPr>
          <p:cNvSpPr txBox="1"/>
          <p:nvPr/>
        </p:nvSpPr>
        <p:spPr>
          <a:xfrm>
            <a:off x="10458450" y="3794472"/>
            <a:ext cx="13001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FF0000"/>
                </a:solidFill>
              </a:rPr>
              <a:t>Interaction Type</a:t>
            </a:r>
          </a:p>
        </p:txBody>
      </p:sp>
    </p:spTree>
    <p:extLst>
      <p:ext uri="{BB962C8B-B14F-4D97-AF65-F5344CB8AC3E}">
        <p14:creationId xmlns:p14="http://schemas.microsoft.com/office/powerpoint/2010/main" val="13829899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26F4408-CEF3-405D-840A-ACE097FA8C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1" y="1"/>
            <a:ext cx="6155335" cy="3429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835A173-3CA0-4636-A041-97BD2BEE94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9330" y="1646765"/>
            <a:ext cx="6381723" cy="3086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38E8056-2E4D-4B48-B024-22B22660540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-1" b="29250"/>
          <a:stretch/>
        </p:blipFill>
        <p:spPr>
          <a:xfrm>
            <a:off x="33782" y="3771900"/>
            <a:ext cx="9043555" cy="287867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CD4E136-5F98-404A-B8F0-583562861683}"/>
              </a:ext>
            </a:extLst>
          </p:cNvPr>
          <p:cNvSpPr txBox="1"/>
          <p:nvPr/>
        </p:nvSpPr>
        <p:spPr>
          <a:xfrm>
            <a:off x="9074758" y="850026"/>
            <a:ext cx="247773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/>
              <a:t>Communicates with Google Drive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8AD32B-EC24-448E-9DB0-41399DF05523}"/>
              </a:ext>
            </a:extLst>
          </p:cNvPr>
          <p:cNvSpPr txBox="1"/>
          <p:nvPr/>
        </p:nvSpPr>
        <p:spPr>
          <a:xfrm>
            <a:off x="6096000" y="6166207"/>
            <a:ext cx="27795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>
                <a:solidFill>
                  <a:srgbClr val="FF0000"/>
                </a:solidFill>
              </a:rPr>
              <a:t>Host Machine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BB21F1E-E553-411C-9C20-C4C70D9BA707}"/>
              </a:ext>
            </a:extLst>
          </p:cNvPr>
          <p:cNvSpPr txBox="1"/>
          <p:nvPr/>
        </p:nvSpPr>
        <p:spPr>
          <a:xfrm>
            <a:off x="9174713" y="4888069"/>
            <a:ext cx="22778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/>
              <a:t>Communicates with Google Drive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FF1DBD9-63BC-4FE0-8866-175740C379C0}"/>
              </a:ext>
            </a:extLst>
          </p:cNvPr>
          <p:cNvSpPr txBox="1"/>
          <p:nvPr/>
        </p:nvSpPr>
        <p:spPr>
          <a:xfrm>
            <a:off x="9174713" y="5935374"/>
            <a:ext cx="22778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/>
              <a:t>Communicates with </a:t>
            </a:r>
            <a:r>
              <a:rPr lang="en-US"/>
              <a:t>Microsoft One</a:t>
            </a:r>
            <a:r>
              <a:rPr lang="en-US" sz="1800"/>
              <a:t>Drive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BCBDAD8-F146-4CE9-A9C5-B71FA46927B2}"/>
              </a:ext>
            </a:extLst>
          </p:cNvPr>
          <p:cNvSpPr txBox="1"/>
          <p:nvPr/>
        </p:nvSpPr>
        <p:spPr>
          <a:xfrm>
            <a:off x="6395170" y="19464"/>
            <a:ext cx="31694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>
                <a:solidFill>
                  <a:srgbClr val="FF0000"/>
                </a:solidFill>
              </a:rPr>
              <a:t>Virtual Machine</a:t>
            </a:r>
          </a:p>
        </p:txBody>
      </p:sp>
    </p:spTree>
    <p:extLst>
      <p:ext uri="{BB962C8B-B14F-4D97-AF65-F5344CB8AC3E}">
        <p14:creationId xmlns:p14="http://schemas.microsoft.com/office/powerpoint/2010/main" val="14288746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2E07AC5-4AE9-4F0E-8DBB-E16C4E3DB6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403" t="48479" r="12731" b="6615"/>
          <a:stretch/>
        </p:blipFill>
        <p:spPr>
          <a:xfrm>
            <a:off x="209550" y="4294039"/>
            <a:ext cx="5514974" cy="250507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D3B7854-C610-4051-AF82-068212387B9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5905"/>
          <a:stretch/>
        </p:blipFill>
        <p:spPr>
          <a:xfrm>
            <a:off x="0" y="288930"/>
            <a:ext cx="12192000" cy="339724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A6B3BF6-BADA-4624-B95A-A0227007B5BB}"/>
              </a:ext>
            </a:extLst>
          </p:cNvPr>
          <p:cNvSpPr txBox="1"/>
          <p:nvPr/>
        </p:nvSpPr>
        <p:spPr>
          <a:xfrm>
            <a:off x="428625" y="3985113"/>
            <a:ext cx="876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FF0000"/>
                </a:solidFill>
              </a:rPr>
              <a:t>Run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9EE9CC-7175-4D11-975B-F4C4A7FFB39F}"/>
              </a:ext>
            </a:extLst>
          </p:cNvPr>
          <p:cNvSpPr txBox="1"/>
          <p:nvPr/>
        </p:nvSpPr>
        <p:spPr>
          <a:xfrm>
            <a:off x="966787" y="3786636"/>
            <a:ext cx="876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Event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014CB9C-DF09-4B2B-A112-6ED5D1BD810B}"/>
              </a:ext>
            </a:extLst>
          </p:cNvPr>
          <p:cNvSpPr txBox="1"/>
          <p:nvPr/>
        </p:nvSpPr>
        <p:spPr>
          <a:xfrm>
            <a:off x="3028950" y="4155968"/>
            <a:ext cx="876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FF0000"/>
                </a:solidFill>
              </a:rPr>
              <a:t>Crystal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4DC6183-0977-48E9-912C-A74C719DF408}"/>
              </a:ext>
            </a:extLst>
          </p:cNvPr>
          <p:cNvSpPr txBox="1"/>
          <p:nvPr/>
        </p:nvSpPr>
        <p:spPr>
          <a:xfrm>
            <a:off x="3467100" y="3800447"/>
            <a:ext cx="876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Layer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C719002-9913-47CC-B231-CAD9F7BB0EA0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866775" y="3429000"/>
            <a:ext cx="0" cy="556113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9B5F5E9-C0FA-4FFE-ABA0-D2A30DBF8EE2}"/>
              </a:ext>
            </a:extLst>
          </p:cNvPr>
          <p:cNvCxnSpPr>
            <a:cxnSpLocks/>
          </p:cNvCxnSpPr>
          <p:nvPr/>
        </p:nvCxnSpPr>
        <p:spPr>
          <a:xfrm flipV="1">
            <a:off x="1304925" y="3314728"/>
            <a:ext cx="0" cy="556113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83DB996-14C6-4F39-9572-F1A1311383D2}"/>
              </a:ext>
            </a:extLst>
          </p:cNvPr>
          <p:cNvCxnSpPr>
            <a:cxnSpLocks/>
          </p:cNvCxnSpPr>
          <p:nvPr/>
        </p:nvCxnSpPr>
        <p:spPr>
          <a:xfrm flipV="1">
            <a:off x="3467100" y="3314728"/>
            <a:ext cx="0" cy="83417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287E199-5192-4693-A0EA-058DD127EEDC}"/>
              </a:ext>
            </a:extLst>
          </p:cNvPr>
          <p:cNvCxnSpPr>
            <a:cxnSpLocks/>
          </p:cNvCxnSpPr>
          <p:nvPr/>
        </p:nvCxnSpPr>
        <p:spPr>
          <a:xfrm flipV="1">
            <a:off x="3829050" y="3244334"/>
            <a:ext cx="0" cy="556113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E1885F49-FA62-439B-AEEF-32F9AB37A6B2}"/>
              </a:ext>
            </a:extLst>
          </p:cNvPr>
          <p:cNvSpPr txBox="1"/>
          <p:nvPr/>
        </p:nvSpPr>
        <p:spPr>
          <a:xfrm>
            <a:off x="8160033" y="441435"/>
            <a:ext cx="3412842" cy="58477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3200">
                <a:solidFill>
                  <a:srgbClr val="FF0000"/>
                </a:solidFill>
              </a:rPr>
              <a:t>GATE Hits Output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53516B23-05E4-4CF7-8D8D-8F1EA0BCFE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4275" y="4234045"/>
            <a:ext cx="4657725" cy="263309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9E23AE7E-A138-4316-8EAA-F13384FFAA6F}"/>
              </a:ext>
            </a:extLst>
          </p:cNvPr>
          <p:cNvSpPr txBox="1"/>
          <p:nvPr/>
        </p:nvSpPr>
        <p:spPr>
          <a:xfrm>
            <a:off x="4405312" y="3870841"/>
            <a:ext cx="876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Time (s)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5C6BF38-9B4D-4E8F-B4D6-6CB95FA031AC}"/>
              </a:ext>
            </a:extLst>
          </p:cNvPr>
          <p:cNvCxnSpPr>
            <a:cxnSpLocks/>
          </p:cNvCxnSpPr>
          <p:nvPr/>
        </p:nvCxnSpPr>
        <p:spPr>
          <a:xfrm flipV="1">
            <a:off x="4767262" y="3314728"/>
            <a:ext cx="0" cy="556113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47DDCE40-38D7-4244-A314-2E4127E70DEF}"/>
              </a:ext>
            </a:extLst>
          </p:cNvPr>
          <p:cNvSpPr txBox="1"/>
          <p:nvPr/>
        </p:nvSpPr>
        <p:spPr>
          <a:xfrm>
            <a:off x="5724524" y="3732870"/>
            <a:ext cx="876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Energy</a:t>
            </a:r>
          </a:p>
          <a:p>
            <a:r>
              <a:rPr lang="en-US">
                <a:solidFill>
                  <a:srgbClr val="FF0000"/>
                </a:solidFill>
              </a:rPr>
              <a:t>(MeV)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5430CFC-1E79-4103-9B4E-C335067ADE9A}"/>
              </a:ext>
            </a:extLst>
          </p:cNvPr>
          <p:cNvCxnSpPr>
            <a:cxnSpLocks/>
          </p:cNvCxnSpPr>
          <p:nvPr/>
        </p:nvCxnSpPr>
        <p:spPr>
          <a:xfrm flipV="1">
            <a:off x="6086474" y="3176757"/>
            <a:ext cx="0" cy="556113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CA95EB68-C8F6-42F9-8567-C5839E18FA0E}"/>
              </a:ext>
            </a:extLst>
          </p:cNvPr>
          <p:cNvSpPr txBox="1"/>
          <p:nvPr/>
        </p:nvSpPr>
        <p:spPr>
          <a:xfrm>
            <a:off x="6429375" y="3914719"/>
            <a:ext cx="876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Range</a:t>
            </a:r>
          </a:p>
          <a:p>
            <a:r>
              <a:rPr lang="en-US">
                <a:solidFill>
                  <a:srgbClr val="FF0000"/>
                </a:solidFill>
              </a:rPr>
              <a:t>(mm)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3523B05-6EED-4901-8425-BBAD3A8E335C}"/>
              </a:ext>
            </a:extLst>
          </p:cNvPr>
          <p:cNvCxnSpPr>
            <a:cxnSpLocks/>
          </p:cNvCxnSpPr>
          <p:nvPr/>
        </p:nvCxnSpPr>
        <p:spPr>
          <a:xfrm flipV="1">
            <a:off x="6791325" y="3358606"/>
            <a:ext cx="0" cy="556113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2D865952-F537-4CCA-92B4-BE1914400B9F}"/>
              </a:ext>
            </a:extLst>
          </p:cNvPr>
          <p:cNvSpPr txBox="1"/>
          <p:nvPr/>
        </p:nvSpPr>
        <p:spPr>
          <a:xfrm>
            <a:off x="7260432" y="3800447"/>
            <a:ext cx="376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X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B1B7719-FBE0-46A0-B0C3-C03025278625}"/>
              </a:ext>
            </a:extLst>
          </p:cNvPr>
          <p:cNvCxnSpPr>
            <a:cxnSpLocks/>
          </p:cNvCxnSpPr>
          <p:nvPr/>
        </p:nvCxnSpPr>
        <p:spPr>
          <a:xfrm flipV="1">
            <a:off x="7419975" y="3176757"/>
            <a:ext cx="0" cy="556113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C57701BB-E921-41AD-8B1C-D430EE5ACB62}"/>
              </a:ext>
            </a:extLst>
          </p:cNvPr>
          <p:cNvSpPr txBox="1"/>
          <p:nvPr/>
        </p:nvSpPr>
        <p:spPr>
          <a:xfrm>
            <a:off x="7946231" y="3800447"/>
            <a:ext cx="376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Y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51390C4-F360-40AE-A54F-41530EA27EFA}"/>
              </a:ext>
            </a:extLst>
          </p:cNvPr>
          <p:cNvCxnSpPr>
            <a:cxnSpLocks/>
          </p:cNvCxnSpPr>
          <p:nvPr/>
        </p:nvCxnSpPr>
        <p:spPr>
          <a:xfrm flipV="1">
            <a:off x="8105774" y="3176757"/>
            <a:ext cx="0" cy="556113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A163AC6E-F9AE-420B-AF20-3D1BD7567A06}"/>
              </a:ext>
            </a:extLst>
          </p:cNvPr>
          <p:cNvSpPr txBox="1"/>
          <p:nvPr/>
        </p:nvSpPr>
        <p:spPr>
          <a:xfrm>
            <a:off x="8472487" y="3787150"/>
            <a:ext cx="376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Z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BBCE0E0C-B92B-4CA8-BCB0-BEE63DD52E49}"/>
              </a:ext>
            </a:extLst>
          </p:cNvPr>
          <p:cNvCxnSpPr>
            <a:cxnSpLocks/>
          </p:cNvCxnSpPr>
          <p:nvPr/>
        </p:nvCxnSpPr>
        <p:spPr>
          <a:xfrm flipV="1">
            <a:off x="8632030" y="3163460"/>
            <a:ext cx="0" cy="556113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1678A831-CCA4-4234-AF1B-CAC0F2385F7C}"/>
              </a:ext>
            </a:extLst>
          </p:cNvPr>
          <p:cNvCxnSpPr>
            <a:cxnSpLocks/>
          </p:cNvCxnSpPr>
          <p:nvPr/>
        </p:nvCxnSpPr>
        <p:spPr>
          <a:xfrm flipV="1">
            <a:off x="11182350" y="3246192"/>
            <a:ext cx="0" cy="556113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78182DFD-B4DE-4574-8245-A00A399E0C7E}"/>
              </a:ext>
            </a:extLst>
          </p:cNvPr>
          <p:cNvSpPr txBox="1"/>
          <p:nvPr/>
        </p:nvSpPr>
        <p:spPr>
          <a:xfrm>
            <a:off x="10458450" y="3794472"/>
            <a:ext cx="13001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FF0000"/>
                </a:solidFill>
              </a:rPr>
              <a:t>Interaction Type</a:t>
            </a:r>
          </a:p>
        </p:txBody>
      </p:sp>
    </p:spTree>
    <p:extLst>
      <p:ext uri="{BB962C8B-B14F-4D97-AF65-F5344CB8AC3E}">
        <p14:creationId xmlns:p14="http://schemas.microsoft.com/office/powerpoint/2010/main" val="14194146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2A34F54-E5F4-422E-804D-79E17FD346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6418" t="-6290" r="-4597" b="37211"/>
          <a:stretch/>
        </p:blipFill>
        <p:spPr>
          <a:xfrm>
            <a:off x="0" y="-285750"/>
            <a:ext cx="12192000" cy="390786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CC6E28D-6C04-401F-8AAC-FBA5D5D71754}"/>
              </a:ext>
            </a:extLst>
          </p:cNvPr>
          <p:cNvSpPr txBox="1"/>
          <p:nvPr/>
        </p:nvSpPr>
        <p:spPr>
          <a:xfrm>
            <a:off x="8064783" y="241012"/>
            <a:ext cx="3679542" cy="58477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3200">
                <a:solidFill>
                  <a:srgbClr val="FF0000"/>
                </a:solidFill>
              </a:rPr>
              <a:t>GATE Singles Output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F34F46-4291-43BC-B968-D38BAB26F6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362575"/>
            <a:ext cx="6044215" cy="13954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780FB9C-CE8A-455C-8DC5-8138AF9924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3600" y="4827330"/>
            <a:ext cx="6129337" cy="203067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A00F238-3238-43B9-BB66-8D4D33BC6F47}"/>
              </a:ext>
            </a:extLst>
          </p:cNvPr>
          <p:cNvSpPr txBox="1"/>
          <p:nvPr/>
        </p:nvSpPr>
        <p:spPr>
          <a:xfrm>
            <a:off x="966787" y="4185884"/>
            <a:ext cx="876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FF0000"/>
                </a:solidFill>
              </a:rPr>
              <a:t>Run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C6C311-F8C4-4E6D-B281-88437243137C}"/>
              </a:ext>
            </a:extLst>
          </p:cNvPr>
          <p:cNvSpPr txBox="1"/>
          <p:nvPr/>
        </p:nvSpPr>
        <p:spPr>
          <a:xfrm>
            <a:off x="1466849" y="3854404"/>
            <a:ext cx="876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Event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9E3DD3-A410-4EC2-A3C5-36E193B7A2DD}"/>
              </a:ext>
            </a:extLst>
          </p:cNvPr>
          <p:cNvSpPr txBox="1"/>
          <p:nvPr/>
        </p:nvSpPr>
        <p:spPr>
          <a:xfrm>
            <a:off x="2665810" y="4109231"/>
            <a:ext cx="876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FF0000"/>
                </a:solidFill>
              </a:rPr>
              <a:t>Source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9D329C4-F898-43BE-B1A5-98C39BB4C0B5}"/>
              </a:ext>
            </a:extLst>
          </p:cNvPr>
          <p:cNvCxnSpPr>
            <a:cxnSpLocks/>
            <a:stCxn id="9" idx="0"/>
          </p:cNvCxnSpPr>
          <p:nvPr/>
        </p:nvCxnSpPr>
        <p:spPr>
          <a:xfrm flipV="1">
            <a:off x="1404937" y="3629771"/>
            <a:ext cx="0" cy="556113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F7EAF4B-BA80-48E4-82EA-7424D695782E}"/>
              </a:ext>
            </a:extLst>
          </p:cNvPr>
          <p:cNvCxnSpPr>
            <a:cxnSpLocks/>
          </p:cNvCxnSpPr>
          <p:nvPr/>
        </p:nvCxnSpPr>
        <p:spPr>
          <a:xfrm flipV="1">
            <a:off x="1804987" y="3382496"/>
            <a:ext cx="0" cy="556113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F3F519D-F5C8-4F53-AF21-D1D7F9DB1BC0}"/>
              </a:ext>
            </a:extLst>
          </p:cNvPr>
          <p:cNvSpPr txBox="1"/>
          <p:nvPr/>
        </p:nvSpPr>
        <p:spPr>
          <a:xfrm>
            <a:off x="4748212" y="3930548"/>
            <a:ext cx="876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Crystal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0CB0E05-3E0A-4D35-8E2F-9BF69808B4C5}"/>
              </a:ext>
            </a:extLst>
          </p:cNvPr>
          <p:cNvCxnSpPr>
            <a:cxnSpLocks/>
          </p:cNvCxnSpPr>
          <p:nvPr/>
        </p:nvCxnSpPr>
        <p:spPr>
          <a:xfrm flipV="1">
            <a:off x="5424487" y="3383233"/>
            <a:ext cx="0" cy="556113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20BAEDB-0F9F-4AD3-8339-A66F60C87B8B}"/>
              </a:ext>
            </a:extLst>
          </p:cNvPr>
          <p:cNvSpPr txBox="1"/>
          <p:nvPr/>
        </p:nvSpPr>
        <p:spPr>
          <a:xfrm>
            <a:off x="6229349" y="3722603"/>
            <a:ext cx="876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Time (s)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058794A-38A1-483F-B0EA-C3886C39EBD1}"/>
              </a:ext>
            </a:extLst>
          </p:cNvPr>
          <p:cNvCxnSpPr>
            <a:cxnSpLocks/>
          </p:cNvCxnSpPr>
          <p:nvPr/>
        </p:nvCxnSpPr>
        <p:spPr>
          <a:xfrm flipV="1">
            <a:off x="6591298" y="3213562"/>
            <a:ext cx="0" cy="556113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AC8FDBA9-0089-46A2-8EFD-28E4B898A828}"/>
              </a:ext>
            </a:extLst>
          </p:cNvPr>
          <p:cNvSpPr txBox="1"/>
          <p:nvPr/>
        </p:nvSpPr>
        <p:spPr>
          <a:xfrm>
            <a:off x="7423548" y="3904905"/>
            <a:ext cx="876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Energy</a:t>
            </a:r>
          </a:p>
          <a:p>
            <a:r>
              <a:rPr lang="en-US">
                <a:solidFill>
                  <a:srgbClr val="FF0000"/>
                </a:solidFill>
              </a:rPr>
              <a:t>(MeV)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B862931-898F-473A-BC1E-6AB6E828967B}"/>
              </a:ext>
            </a:extLst>
          </p:cNvPr>
          <p:cNvCxnSpPr>
            <a:cxnSpLocks/>
          </p:cNvCxnSpPr>
          <p:nvPr/>
        </p:nvCxnSpPr>
        <p:spPr>
          <a:xfrm flipV="1">
            <a:off x="7820025" y="3298291"/>
            <a:ext cx="0" cy="556113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87656DCC-7F18-4CDC-9341-29150047AAE8}"/>
              </a:ext>
            </a:extLst>
          </p:cNvPr>
          <p:cNvSpPr txBox="1"/>
          <p:nvPr/>
        </p:nvSpPr>
        <p:spPr>
          <a:xfrm>
            <a:off x="8317707" y="4001218"/>
            <a:ext cx="376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X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05C88CD-0541-4D1B-BCA7-96C9F90D66AF}"/>
              </a:ext>
            </a:extLst>
          </p:cNvPr>
          <p:cNvCxnSpPr>
            <a:cxnSpLocks/>
          </p:cNvCxnSpPr>
          <p:nvPr/>
        </p:nvCxnSpPr>
        <p:spPr>
          <a:xfrm flipV="1">
            <a:off x="8420100" y="3337752"/>
            <a:ext cx="0" cy="556113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E28B3E6B-CCA7-40BE-85AB-D1702C4053FB}"/>
              </a:ext>
            </a:extLst>
          </p:cNvPr>
          <p:cNvSpPr txBox="1"/>
          <p:nvPr/>
        </p:nvSpPr>
        <p:spPr>
          <a:xfrm>
            <a:off x="8859441" y="3891915"/>
            <a:ext cx="376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Y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8DE4A77-084B-4C68-9920-375508BE80E6}"/>
              </a:ext>
            </a:extLst>
          </p:cNvPr>
          <p:cNvCxnSpPr>
            <a:cxnSpLocks/>
          </p:cNvCxnSpPr>
          <p:nvPr/>
        </p:nvCxnSpPr>
        <p:spPr>
          <a:xfrm flipV="1">
            <a:off x="9008268" y="3311159"/>
            <a:ext cx="0" cy="556113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158FE5C3-E27F-40C0-B20A-5219521D3AD0}"/>
              </a:ext>
            </a:extLst>
          </p:cNvPr>
          <p:cNvSpPr txBox="1"/>
          <p:nvPr/>
        </p:nvSpPr>
        <p:spPr>
          <a:xfrm>
            <a:off x="9377363" y="3918241"/>
            <a:ext cx="376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Z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BF48D97-17EE-4056-8299-A6E7EB731771}"/>
              </a:ext>
            </a:extLst>
          </p:cNvPr>
          <p:cNvCxnSpPr>
            <a:cxnSpLocks/>
          </p:cNvCxnSpPr>
          <p:nvPr/>
        </p:nvCxnSpPr>
        <p:spPr>
          <a:xfrm flipV="1">
            <a:off x="9546430" y="3311160"/>
            <a:ext cx="0" cy="556113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0963065-9B23-41A7-85F4-E91B520F5684}"/>
              </a:ext>
            </a:extLst>
          </p:cNvPr>
          <p:cNvCxnSpPr>
            <a:cxnSpLocks/>
          </p:cNvCxnSpPr>
          <p:nvPr/>
        </p:nvCxnSpPr>
        <p:spPr>
          <a:xfrm flipV="1">
            <a:off x="11182350" y="3246192"/>
            <a:ext cx="0" cy="556113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EC393A06-4E76-4C6A-B333-5EF2F3876F9D}"/>
              </a:ext>
            </a:extLst>
          </p:cNvPr>
          <p:cNvSpPr txBox="1"/>
          <p:nvPr/>
        </p:nvSpPr>
        <p:spPr>
          <a:xfrm>
            <a:off x="10458450" y="3794472"/>
            <a:ext cx="13001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FF0000"/>
                </a:solidFill>
              </a:rPr>
              <a:t>Interaction Type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4EA6906-787C-4899-838A-4B7C8A65108D}"/>
              </a:ext>
            </a:extLst>
          </p:cNvPr>
          <p:cNvSpPr txBox="1"/>
          <p:nvPr/>
        </p:nvSpPr>
        <p:spPr>
          <a:xfrm>
            <a:off x="2302671" y="3786636"/>
            <a:ext cx="483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SX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ECFF023-5BD1-41F5-BC08-CBDCB6D771B3}"/>
              </a:ext>
            </a:extLst>
          </p:cNvPr>
          <p:cNvCxnSpPr>
            <a:cxnSpLocks/>
          </p:cNvCxnSpPr>
          <p:nvPr/>
        </p:nvCxnSpPr>
        <p:spPr>
          <a:xfrm flipV="1">
            <a:off x="2462214" y="3162946"/>
            <a:ext cx="0" cy="556113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6986132C-CD21-49DF-B44A-49460F4E81E4}"/>
              </a:ext>
            </a:extLst>
          </p:cNvPr>
          <p:cNvSpPr txBox="1"/>
          <p:nvPr/>
        </p:nvSpPr>
        <p:spPr>
          <a:xfrm>
            <a:off x="2940846" y="3774778"/>
            <a:ext cx="483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SY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A208F5BE-C23D-47B5-8C3E-227F49E93271}"/>
              </a:ext>
            </a:extLst>
          </p:cNvPr>
          <p:cNvCxnSpPr>
            <a:cxnSpLocks/>
          </p:cNvCxnSpPr>
          <p:nvPr/>
        </p:nvCxnSpPr>
        <p:spPr>
          <a:xfrm flipV="1">
            <a:off x="3148013" y="3162946"/>
            <a:ext cx="0" cy="556113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94DC399C-0BD9-419E-9ADC-3C8E35B9765F}"/>
              </a:ext>
            </a:extLst>
          </p:cNvPr>
          <p:cNvSpPr txBox="1"/>
          <p:nvPr/>
        </p:nvSpPr>
        <p:spPr>
          <a:xfrm>
            <a:off x="3514725" y="3773339"/>
            <a:ext cx="447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SZ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40759493-5334-4398-A94A-69A900C703A8}"/>
              </a:ext>
            </a:extLst>
          </p:cNvPr>
          <p:cNvCxnSpPr>
            <a:cxnSpLocks/>
          </p:cNvCxnSpPr>
          <p:nvPr/>
        </p:nvCxnSpPr>
        <p:spPr>
          <a:xfrm flipV="1">
            <a:off x="3674269" y="3149649"/>
            <a:ext cx="0" cy="556113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AA5B845A-4C93-4859-BDD2-335D42973BF2}"/>
              </a:ext>
            </a:extLst>
          </p:cNvPr>
          <p:cNvSpPr txBox="1"/>
          <p:nvPr/>
        </p:nvSpPr>
        <p:spPr>
          <a:xfrm>
            <a:off x="5388769" y="4181904"/>
            <a:ext cx="876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Layer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FB930EF-B27C-4C48-B81A-2B2C44CE6868}"/>
              </a:ext>
            </a:extLst>
          </p:cNvPr>
          <p:cNvCxnSpPr>
            <a:cxnSpLocks/>
          </p:cNvCxnSpPr>
          <p:nvPr/>
        </p:nvCxnSpPr>
        <p:spPr>
          <a:xfrm flipV="1">
            <a:off x="5750719" y="3625791"/>
            <a:ext cx="0" cy="556113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0124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38858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A3B4E43-3EE0-4635-9886-B760F9A0DC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7695" y="0"/>
            <a:ext cx="10504305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D6DEA1B-E905-455A-AB5E-8A20F3B8C5BB}"/>
              </a:ext>
            </a:extLst>
          </p:cNvPr>
          <p:cNvSpPr txBox="1"/>
          <p:nvPr/>
        </p:nvSpPr>
        <p:spPr>
          <a:xfrm>
            <a:off x="476801" y="3550236"/>
            <a:ext cx="1917290" cy="206210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3200">
                <a:solidFill>
                  <a:srgbClr val="FF0000"/>
                </a:solidFill>
              </a:rPr>
              <a:t>Launching </a:t>
            </a:r>
          </a:p>
          <a:p>
            <a:r>
              <a:rPr lang="en-US" sz="3200">
                <a:solidFill>
                  <a:srgbClr val="FF0000"/>
                </a:solidFill>
              </a:rPr>
              <a:t>GATE on</a:t>
            </a:r>
          </a:p>
          <a:p>
            <a:r>
              <a:rPr lang="en-US" sz="3200">
                <a:solidFill>
                  <a:srgbClr val="FF0000"/>
                </a:solidFill>
              </a:rPr>
              <a:t>Virtual </a:t>
            </a:r>
          </a:p>
          <a:p>
            <a:r>
              <a:rPr lang="en-US" sz="3200">
                <a:solidFill>
                  <a:srgbClr val="FF0000"/>
                </a:solidFill>
              </a:rPr>
              <a:t>Machine</a:t>
            </a:r>
          </a:p>
        </p:txBody>
      </p:sp>
    </p:spTree>
    <p:extLst>
      <p:ext uri="{BB962C8B-B14F-4D97-AF65-F5344CB8AC3E}">
        <p14:creationId xmlns:p14="http://schemas.microsoft.com/office/powerpoint/2010/main" val="35018046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F978EBD-F832-48D6-A380-2373D35D37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7695" y="0"/>
            <a:ext cx="10504305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7F591E0-1007-45B3-9B82-8E810034E3E8}"/>
              </a:ext>
            </a:extLst>
          </p:cNvPr>
          <p:cNvSpPr txBox="1"/>
          <p:nvPr/>
        </p:nvSpPr>
        <p:spPr>
          <a:xfrm>
            <a:off x="476801" y="3550236"/>
            <a:ext cx="1917290" cy="156966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3200">
                <a:solidFill>
                  <a:srgbClr val="FF0000"/>
                </a:solidFill>
              </a:rPr>
              <a:t>Executing </a:t>
            </a:r>
          </a:p>
          <a:p>
            <a:r>
              <a:rPr lang="en-US" sz="3200">
                <a:solidFill>
                  <a:srgbClr val="FF0000"/>
                </a:solidFill>
              </a:rPr>
              <a:t>GATE</a:t>
            </a:r>
          </a:p>
          <a:p>
            <a:r>
              <a:rPr lang="en-US" sz="3200">
                <a:solidFill>
                  <a:srgbClr val="FF0000"/>
                </a:solidFill>
              </a:rPr>
              <a:t>Macro</a:t>
            </a:r>
          </a:p>
        </p:txBody>
      </p:sp>
    </p:spTree>
    <p:extLst>
      <p:ext uri="{BB962C8B-B14F-4D97-AF65-F5344CB8AC3E}">
        <p14:creationId xmlns:p14="http://schemas.microsoft.com/office/powerpoint/2010/main" val="27704979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2843580-8029-428A-923A-2123C3EEAB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7695" y="0"/>
            <a:ext cx="10504305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6B4051F-0864-4635-B8AE-6C072D48C01B}"/>
              </a:ext>
            </a:extLst>
          </p:cNvPr>
          <p:cNvSpPr txBox="1"/>
          <p:nvPr/>
        </p:nvSpPr>
        <p:spPr>
          <a:xfrm>
            <a:off x="512454" y="4506678"/>
            <a:ext cx="2350481" cy="156966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3200">
                <a:solidFill>
                  <a:srgbClr val="FF0000"/>
                </a:solidFill>
              </a:rPr>
              <a:t>Displaying</a:t>
            </a:r>
          </a:p>
          <a:p>
            <a:r>
              <a:rPr lang="en-US" sz="3200">
                <a:solidFill>
                  <a:srgbClr val="FF0000"/>
                </a:solidFill>
              </a:rPr>
              <a:t>GATE</a:t>
            </a:r>
          </a:p>
          <a:p>
            <a:r>
              <a:rPr lang="en-US" sz="3200">
                <a:solidFill>
                  <a:srgbClr val="FF0000"/>
                </a:solidFill>
              </a:rPr>
              <a:t>Visualization</a:t>
            </a:r>
          </a:p>
        </p:txBody>
      </p:sp>
    </p:spTree>
    <p:extLst>
      <p:ext uri="{BB962C8B-B14F-4D97-AF65-F5344CB8AC3E}">
        <p14:creationId xmlns:p14="http://schemas.microsoft.com/office/powerpoint/2010/main" val="42333389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3D03ABF-48F6-413E-97FF-2856FF3B7A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6103"/>
          <a:stretch/>
        </p:blipFill>
        <p:spPr>
          <a:xfrm>
            <a:off x="7580978" y="0"/>
            <a:ext cx="4611022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ACFCD9F-BEEA-4757-A96A-DCFBF9BBD1D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8899" b="18314"/>
          <a:stretch/>
        </p:blipFill>
        <p:spPr>
          <a:xfrm>
            <a:off x="318330" y="1114096"/>
            <a:ext cx="5367767" cy="560201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49D61F2-4C9C-496A-878E-5F6196BB80B4}"/>
              </a:ext>
            </a:extLst>
          </p:cNvPr>
          <p:cNvSpPr txBox="1"/>
          <p:nvPr/>
        </p:nvSpPr>
        <p:spPr>
          <a:xfrm>
            <a:off x="318330" y="141890"/>
            <a:ext cx="5157560" cy="58477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3200">
                <a:solidFill>
                  <a:srgbClr val="FF0000"/>
                </a:solidFill>
              </a:rPr>
              <a:t>OutputTestPETModule.mac</a:t>
            </a:r>
          </a:p>
        </p:txBody>
      </p:sp>
    </p:spTree>
    <p:extLst>
      <p:ext uri="{BB962C8B-B14F-4D97-AF65-F5344CB8AC3E}">
        <p14:creationId xmlns:p14="http://schemas.microsoft.com/office/powerpoint/2010/main" val="1481467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730303A-B5C2-4DE3-B879-5B88070A5A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7695" y="0"/>
            <a:ext cx="10504305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98EF3E7-22A8-4280-ABBA-A2441A813C12}"/>
              </a:ext>
            </a:extLst>
          </p:cNvPr>
          <p:cNvSpPr txBox="1"/>
          <p:nvPr/>
        </p:nvSpPr>
        <p:spPr>
          <a:xfrm>
            <a:off x="8222109" y="1382111"/>
            <a:ext cx="3412842" cy="107721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3200">
                <a:solidFill>
                  <a:srgbClr val="FF0000"/>
                </a:solidFill>
              </a:rPr>
              <a:t>GATE Documentation</a:t>
            </a:r>
          </a:p>
        </p:txBody>
      </p:sp>
    </p:spTree>
    <p:extLst>
      <p:ext uri="{BB962C8B-B14F-4D97-AF65-F5344CB8AC3E}">
        <p14:creationId xmlns:p14="http://schemas.microsoft.com/office/powerpoint/2010/main" val="14242191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A859246-4BC0-400B-902C-86599E548D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847" y="0"/>
            <a:ext cx="10504305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B47D734-EFF9-467F-9F20-21E08D9EEF23}"/>
              </a:ext>
            </a:extLst>
          </p:cNvPr>
          <p:cNvSpPr txBox="1"/>
          <p:nvPr/>
        </p:nvSpPr>
        <p:spPr>
          <a:xfrm>
            <a:off x="6246164" y="4251435"/>
            <a:ext cx="3412842" cy="107721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3200">
                <a:solidFill>
                  <a:srgbClr val="FF0000"/>
                </a:solidFill>
              </a:rPr>
              <a:t>GATE Imaging application</a:t>
            </a:r>
          </a:p>
        </p:txBody>
      </p:sp>
    </p:spTree>
    <p:extLst>
      <p:ext uri="{BB962C8B-B14F-4D97-AF65-F5344CB8AC3E}">
        <p14:creationId xmlns:p14="http://schemas.microsoft.com/office/powerpoint/2010/main" val="2820137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E912634-DEBC-46C4-9D98-5855DA1EFC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847" y="0"/>
            <a:ext cx="10504305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D3D184D-4E98-4B8B-9F76-1A01AD543C8F}"/>
              </a:ext>
            </a:extLst>
          </p:cNvPr>
          <p:cNvSpPr txBox="1"/>
          <p:nvPr/>
        </p:nvSpPr>
        <p:spPr>
          <a:xfrm>
            <a:off x="6246164" y="4251435"/>
            <a:ext cx="3412842" cy="107721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3200">
                <a:solidFill>
                  <a:srgbClr val="FF0000"/>
                </a:solidFill>
              </a:rPr>
              <a:t>GATE system definition</a:t>
            </a:r>
          </a:p>
        </p:txBody>
      </p:sp>
    </p:spTree>
    <p:extLst>
      <p:ext uri="{BB962C8B-B14F-4D97-AF65-F5344CB8AC3E}">
        <p14:creationId xmlns:p14="http://schemas.microsoft.com/office/powerpoint/2010/main" val="9512522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22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Office Theme</vt:lpstr>
      <vt:lpstr>Phoswich GATE Simulation Event Category Statistics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Phoswich GATE Simulation Event Category Statistics</dc:title>
  <dc:creator>Bill Worstell</dc:creator>
  <cp:revision>1</cp:revision>
  <cp:lastPrinted>2022-01-10T20:55:06Z</cp:lastPrinted>
  <dcterms:created xsi:type="dcterms:W3CDTF">2022-01-10T16:37:44Z</dcterms:created>
  <dcterms:modified xsi:type="dcterms:W3CDTF">2022-01-10T21:08:23Z</dcterms:modified>
</cp:coreProperties>
</file>